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eef2a1c8f524f51" /><Relationship Type="http://schemas.openxmlformats.org/officeDocument/2006/relationships/extended-properties" Target="/docProps/app.xml" Id="Re56d281292004b19" /><Relationship Type="http://schemas.openxmlformats.org/officeDocument/2006/relationships/officeDocument" Target="/ppt/presentation.xml" Id="Rb7e250d15dc14f82" /></Relationships>
</file>

<file path=ppt/presentation.xml><?xml version="1.0" encoding="utf-8"?>
<p:presentation xmlns:p="http://schemas.openxmlformats.org/presentationml/2006/main">
  <p:sldMasterIdLst>
    <p:sldMasterId xmlns:r="http://schemas.openxmlformats.org/officeDocument/2006/relationships" id="2147483648" r:id="Rbf84791d9c3e4f8e"/>
  </p:sldMasterIdLst>
  <p:notesMasterIdLst>
    <p:notesMasterId xmlns:r="http://schemas.openxmlformats.org/officeDocument/2006/relationships" r:id="R767aab46e22b4f4e"/>
  </p:notesMasterIdLst>
  <p:sldIdLst>
    <p:sldId xmlns:r="http://schemas.openxmlformats.org/officeDocument/2006/relationships" id="256" r:id="R08fbefab7bb7497b"/>
    <p:sldId xmlns:r="http://schemas.openxmlformats.org/officeDocument/2006/relationships" id="257" r:id="Re0cd6ea4040d411e"/>
    <p:sldId xmlns:r="http://schemas.openxmlformats.org/officeDocument/2006/relationships" id="258" r:id="Re70dc3900349466b"/>
    <p:sldId xmlns:r="http://schemas.openxmlformats.org/officeDocument/2006/relationships" id="259" r:id="Rf5bd761ca06c4670"/>
    <p:sldId xmlns:r="http://schemas.openxmlformats.org/officeDocument/2006/relationships" id="260" r:id="Rcd08d423b6354d1d"/>
    <p:sldId xmlns:r="http://schemas.openxmlformats.org/officeDocument/2006/relationships" id="261" r:id="R01b9a9651af94696"/>
    <p:sldId xmlns:r="http://schemas.openxmlformats.org/officeDocument/2006/relationships" id="262" r:id="R4f9f323be575417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4c4ee03d7284e4a" /><Relationship Type="http://schemas.openxmlformats.org/officeDocument/2006/relationships/slideMaster" Target="/ppt/slideMasters/slideMaster1.xml" Id="Rbf84791d9c3e4f8e" /><Relationship Type="http://schemas.openxmlformats.org/officeDocument/2006/relationships/notesMaster" Target="/ppt/notesMasters/notesMaster1.xml" Id="R767aab46e22b4f4e" /><Relationship Type="http://schemas.openxmlformats.org/officeDocument/2006/relationships/presProps" Target="/ppt/presProps.xml" Id="Rac832f12dd8540fe" /><Relationship Type="http://schemas.openxmlformats.org/officeDocument/2006/relationships/tableStyles" Target="/ppt/tableStyles.xml" Id="Rfab05153e1ce4784" /><Relationship Type="http://schemas.openxmlformats.org/officeDocument/2006/relationships/slide" Target="/ppt/slides/slide1.xml" Id="R08fbefab7bb7497b" /><Relationship Type="http://schemas.openxmlformats.org/officeDocument/2006/relationships/slide" Target="/ppt/slides/slide2.xml" Id="Re0cd6ea4040d411e" /><Relationship Type="http://schemas.openxmlformats.org/officeDocument/2006/relationships/slide" Target="/ppt/slides/slide3.xml" Id="Re70dc3900349466b" /><Relationship Type="http://schemas.openxmlformats.org/officeDocument/2006/relationships/slide" Target="/ppt/slides/slide4.xml" Id="Rf5bd761ca06c4670" /><Relationship Type="http://schemas.openxmlformats.org/officeDocument/2006/relationships/slide" Target="/ppt/slides/slide5.xml" Id="Rcd08d423b6354d1d" /><Relationship Type="http://schemas.openxmlformats.org/officeDocument/2006/relationships/slide" Target="/ppt/slides/slide6.xml" Id="R01b9a9651af94696" /><Relationship Type="http://schemas.openxmlformats.org/officeDocument/2006/relationships/slide" Target="/ppt/slides/slide7.xml" Id="R4f9f323be575417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e09ed1577b046d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a1ce4674c184a01" /><Relationship Type="http://schemas.openxmlformats.org/officeDocument/2006/relationships/notesMaster" Target="/ppt/notesMasters/notesMaster1.xml" Id="Rdab986d2e20441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3c64dadeda04448e" /><Relationship Type="http://schemas.openxmlformats.org/officeDocument/2006/relationships/notesMaster" Target="/ppt/notesMasters/notesMaster1.xml" Id="Red5a20ece4a24bdc" /></Relationships>
</file>

<file path=ppt/notesSlides/_rels/notesSlide3.xml.rels>&#65279;<?xml version="1.0" encoding="utf-8"?><Relationships xmlns="http://schemas.openxmlformats.org/package/2006/relationships"><Relationship Type="http://schemas.openxmlformats.org/officeDocument/2006/relationships/slide" Target="/ppt/slides/slide3.xml" Id="R902583798c714f26" /><Relationship Type="http://schemas.openxmlformats.org/officeDocument/2006/relationships/notesMaster" Target="/ppt/notesMasters/notesMaster1.xml" Id="R321937cd17f44cbb" /></Relationships>
</file>

<file path=ppt/notesSlides/_rels/notesSlide4.xml.rels>&#65279;<?xml version="1.0" encoding="utf-8"?><Relationships xmlns="http://schemas.openxmlformats.org/package/2006/relationships"><Relationship Type="http://schemas.openxmlformats.org/officeDocument/2006/relationships/slide" Target="/ppt/slides/slide4.xml" Id="Rb5fd10626fd3481e" /><Relationship Type="http://schemas.openxmlformats.org/officeDocument/2006/relationships/notesMaster" Target="/ppt/notesMasters/notesMaster1.xml" Id="R479322c2a9d24240" /></Relationships>
</file>

<file path=ppt/notesSlides/_rels/notesSlide5.xml.rels>&#65279;<?xml version="1.0" encoding="utf-8"?><Relationships xmlns="http://schemas.openxmlformats.org/package/2006/relationships"><Relationship Type="http://schemas.openxmlformats.org/officeDocument/2006/relationships/slide" Target="/ppt/slides/slide5.xml" Id="R567bc87c3944461d" /><Relationship Type="http://schemas.openxmlformats.org/officeDocument/2006/relationships/notesMaster" Target="/ppt/notesMasters/notesMaster1.xml" Id="Ra08dd7a3bad44c77" /></Relationships>
</file>

<file path=ppt/notesSlides/_rels/notesSlide6.xml.rels>&#65279;<?xml version="1.0" encoding="utf-8"?><Relationships xmlns="http://schemas.openxmlformats.org/package/2006/relationships"><Relationship Type="http://schemas.openxmlformats.org/officeDocument/2006/relationships/slide" Target="/ppt/slides/slide6.xml" Id="Rfa0c9ded4e114d8d" /><Relationship Type="http://schemas.openxmlformats.org/officeDocument/2006/relationships/notesMaster" Target="/ppt/notesMasters/notesMaster1.xml" Id="Rb937f81079304800"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1cc60374cd4598" /><Relationship Type="http://schemas.openxmlformats.org/officeDocument/2006/relationships/notesMaster" Target="/ppt/notesMasters/notesMaster1.xml" Id="R894e74e72b4a498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GUIDANCE: Replace this proposed project title with your own specific mechanical design topic. Keep the title focused on the item you will design. This is a fictional proposal example, not a completed or approved project. Names, CMS IDs and design targets in this deck are illustrative. Use the brief notes on each slide for preparation and follow-up discussions.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GUIDANCE: Enter the actual supervisor name after confirming supervision. The name shown is fictional and does not indicate approval. For follow-ups, confirm the project scope and discuss any change to the title or objectives with your supervisor.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GUIDANCE: Replace every row with the actual group member name and CMS ID. Add or remove rows to match your group. All three names and IDs shown here are fictional examples.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SAMPLE ASSUMPTION: A teaching workshop uses a fixed-height workbench for light assembly. This scenario is invented for guidance. Before submitting your own proposal, document the actual need through observation, user input or suitable references. Explain the present difficulty and the design gap in two or three short sentences.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GUIDANCE: Use specific, measurable objectives. The 50 kg working load and 700–1000 mm height range are initial sample targets, not verified performance or universal recommendations. Agree appropriate targets and design factors with the supervisor. Follow-ups should compare calculations and later evidence against these objectives.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GUIDANCE: Explain the sequence of your work. 1. Document requirements and compare possible adjustment mechanisms. 2. Create the selected CAD assembly and justify material choices. 3. Check loading, frame deflection, stability and locking with hand calculations and suitable finite element analysis (FEA). 4. Prepare manufacturing drawings, an initial cost estimate and a test plan. For each follow-up, show the latest drawing or calculation and record the next agreed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GUIDANCE: Describe what you expect to deliver at the end of Part I. These are planned deliverables, not achieved results. The sample scope is a reviewed design package and a plan for later prototype work, subject to the department requirements. In follow-ups, note the status of each deliverable and revise the next action with the supervisor. Replace these outcomes with ones that match your approved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15b983fcc754ab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60c87bbe6b4e88" /><Relationship Type="http://schemas.openxmlformats.org/officeDocument/2006/relationships/slideLayout" Target="/ppt/slideLayouts/slideLayout1.xml" Id="Ra8cfccc6eac1406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8cfccc6eac1406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013735e2d274a0d" /><Relationship Type="http://schemas.openxmlformats.org/officeDocument/2006/relationships/notesSlide" Target="/ppt/notesSlides/notesSlide1.xml" Id="R6f9042792a6b4af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228c54493f3482e" /><Relationship Type="http://schemas.openxmlformats.org/officeDocument/2006/relationships/notesSlide" Target="/ppt/notesSlides/notesSlide2.xml" Id="Rb78c4532f811401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67e89c6f42648cc" /><Relationship Type="http://schemas.openxmlformats.org/officeDocument/2006/relationships/notesSlide" Target="/ppt/notesSlides/notesSlide3.xml" Id="R2d5910d06b7c45a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cb9be4d121d4f22" /><Relationship Type="http://schemas.openxmlformats.org/officeDocument/2006/relationships/notesSlide" Target="/ppt/notesSlides/notesSlide4.xml" Id="R8205194518bf49e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bda383f2ed44e10" /><Relationship Type="http://schemas.openxmlformats.org/officeDocument/2006/relationships/notesSlide" Target="/ppt/notesSlides/notesSlide5.xml" Id="Ra7ac2164d5fd439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7d8175ee4b847d4" /><Relationship Type="http://schemas.openxmlformats.org/officeDocument/2006/relationships/notesSlide" Target="/ppt/notesSlides/notesSlide6.xml" Id="R4e37be6ede744e5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d09181d46dc4dd6" /><Relationship Type="http://schemas.openxmlformats.org/officeDocument/2006/relationships/notesSlide" Target="/ppt/notesSlides/notesSlide7.xml" Id="R4e7e87493dd04044" /></Relationships>
</file>

<file path=ppt/slides/slide1.xml><?xml version="1.0" encoding="utf-8"?>
<p:sld xmlns:p="http://schemas.openxmlformats.org/presentationml/2006/main">
  <p:cSld>
    <p:bg>
      <p:bgPr>
        <a:solidFill xmlns:a="http://schemas.openxmlformats.org/drawingml/2006/main">
          <a:srgbClr val="143345"/>
        </a:solidFill>
      </p:bgPr>
    </p:bg>
    <p:spTree>
      <p:nvGrpSpPr>
        <p:cNvPr id="1" name=""/>
        <p:cNvGrpSpPr/>
        <p:nvPr/>
      </p:nvGrpSpPr>
      <p:grpSpPr>
        <a:xfrm xmlns:a="http://schemas.openxmlformats.org/drawingml/2006/main"/>
      </p:grpSpPr>
      <p:sp>
        <p:nvSpPr>
          <p:cNvPr id="5" name="section-label">
            <a:extLst xmlns:a="http://schemas.openxmlformats.org/drawingml/2006/main">
              <a:ext uri="{FF2B5EF4-FFF2-40B4-BE49-F238E27FC236}">
                <a16:creationId xmlns:a16="http://schemas.microsoft.com/office/drawing/2014/main" id="{15AA6210-8881-4C8B-B38E-4EA7969259F3}"/>
              </a:ext>
            </a:extLst>
          </p:cNvPr>
          <p:cNvSpPr>
            <a:spLocks xmlns:a="http://schemas.openxmlformats.org/drawingml/2006/main" noGrp="1"/>
          </p:cNvSpPr>
          <p:nvPr/>
        </p:nvSpPr>
        <p:spPr>
          <a:xfrm xmlns:a="http://schemas.openxmlformats.org/drawingml/2006/main">
            <a:off x="762000" y="666750"/>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98D8CF"/>
                </a:solidFill>
                <a:latin typeface="Arial"/>
                <a:ea typeface="Arial"/>
                <a:cs typeface="Arial"/>
              </a:defRPr>
            </a:pPr>
            <a:r>
              <a:rPr sz="2175" b="0">
                <a:solidFill>
                  <a:srgbClr val="98D8CF"/>
                </a:solidFill>
                <a:latin typeface="Arial"/>
                <a:ea typeface="Arial"/>
                <a:cs typeface="Arial"/>
              </a:rPr>
              <a:t>Proposed Project Title</a:t>
            </a:r>
          </a:p>
        </p:txBody>
      </p:sp>
      <p:sp>
        <p:nvSpPr>
          <p:cNvPr id="2" name="deck-title">
            <a:extLst xmlns:a="http://schemas.openxmlformats.org/drawingml/2006/main">
              <a:ext uri="{FF2B5EF4-FFF2-40B4-BE49-F238E27FC236}">
                <a16:creationId xmlns:a16="http://schemas.microsoft.com/office/drawing/2014/main" id="{2A6FDFE8-A014-4EE2-BCA9-9A1CFF5D21D3}"/>
              </a:ext>
            </a:extLst>
          </p:cNvPr>
          <p:cNvSpPr>
            <a:spLocks xmlns:a="http://schemas.openxmlformats.org/drawingml/2006/main" noGrp="1"/>
          </p:cNvSpPr>
          <p:nvPr/>
        </p:nvSpPr>
        <p:spPr>
          <a:xfrm xmlns:a="http://schemas.openxmlformats.org/drawingml/2006/main">
            <a:off x="762000" y="1943100"/>
            <a:ext cx="106680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Design and Analysis of a</a:t>
            </a:r>
          </a:p>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Height-Adjustable Workbench</a:t>
            </a:r>
          </a:p>
        </p:txBody>
      </p:sp>
      <p:sp>
        <p:nvSpPr>
          <p:cNvPr id="3" name="course">
            <a:extLst xmlns:a="http://schemas.openxmlformats.org/drawingml/2006/main">
              <a:ext uri="{FF2B5EF4-FFF2-40B4-BE49-F238E27FC236}">
                <a16:creationId xmlns:a16="http://schemas.microsoft.com/office/drawing/2014/main" id="{3CF64D10-27E2-49AE-B60C-4DC72362DED5}"/>
              </a:ext>
            </a:extLst>
          </p:cNvPr>
          <p:cNvSpPr>
            <a:spLocks xmlns:a="http://schemas.openxmlformats.org/drawingml/2006/main" noGrp="1"/>
          </p:cNvSpPr>
          <p:nvPr/>
        </p:nvSpPr>
        <p:spPr>
          <a:xfrm xmlns:a="http://schemas.openxmlformats.org/drawingml/2006/main">
            <a:off x="762000" y="4391025"/>
            <a:ext cx="10668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E3ECEF"/>
                </a:solidFill>
                <a:latin typeface="Arial"/>
                <a:ea typeface="Arial"/>
                <a:cs typeface="Arial"/>
              </a:defRPr>
            </a:pPr>
            <a:r>
              <a:rPr sz="2250" b="0">
                <a:solidFill>
                  <a:srgbClr val="E3ECEF"/>
                </a:solidFill>
                <a:latin typeface="Arial"/>
                <a:ea typeface="Arial"/>
                <a:cs typeface="Arial"/>
              </a:rPr>
              <a:t>BS Mechanical Engineering</a:t>
            </a:r>
          </a:p>
          <a:p xmlns:a="http://schemas.openxmlformats.org/drawingml/2006/main">
            <a:pPr>
              <a:defRPr sz="2250" b="0">
                <a:solidFill>
                  <a:srgbClr val="E3ECEF"/>
                </a:solidFill>
                <a:latin typeface="Arial"/>
                <a:ea typeface="Arial"/>
                <a:cs typeface="Arial"/>
              </a:defRPr>
            </a:pPr>
            <a:r>
              <a:rPr sz="2250" b="0">
                <a:solidFill>
                  <a:srgbClr val="E3ECEF"/>
                </a:solidFill>
                <a:latin typeface="Arial"/>
                <a:ea typeface="Arial"/>
                <a:cs typeface="Arial"/>
              </a:rPr>
              <a:t>Final Year Design Project Part I (7th Semester)</a:t>
            </a:r>
          </a:p>
        </p:txBody>
      </p:sp>
      <p:sp>
        <p:nvSpPr>
          <p:cNvPr id="4" name="sample-label">
            <a:extLst xmlns:a="http://schemas.openxmlformats.org/drawingml/2006/main">
              <a:ext uri="{FF2B5EF4-FFF2-40B4-BE49-F238E27FC236}">
                <a16:creationId xmlns:a16="http://schemas.microsoft.com/office/drawing/2014/main" id="{EA3CF7E2-B576-4F02-9F48-1D56E2E918AA}"/>
              </a:ext>
            </a:extLst>
          </p:cNvPr>
          <p:cNvSpPr>
            <a:spLocks xmlns:a="http://schemas.openxmlformats.org/drawingml/2006/main" noGrp="1"/>
          </p:cNvSpPr>
          <p:nvPr/>
        </p:nvSpPr>
        <p:spPr>
          <a:xfrm xmlns:a="http://schemas.openxmlformats.org/drawingml/2006/main">
            <a:off x="762000" y="6153150"/>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98D8CF"/>
                </a:solidFill>
                <a:latin typeface="Arial"/>
                <a:ea typeface="Arial"/>
                <a:cs typeface="Arial"/>
              </a:defRPr>
            </a:pPr>
            <a:r>
              <a:rPr sz="1950" b="0">
                <a:solidFill>
                  <a:srgbClr val="98D8CF"/>
                </a:solidFill>
                <a:latin typeface="Arial"/>
                <a:ea typeface="Arial"/>
                <a:cs typeface="Arial"/>
              </a:rPr>
              <a:t>Sample for guidance</a:t>
            </a:r>
          </a:p>
        </p:txBody>
      </p:sp>
    </p:spTree>
    <p:extLst>
      <p:ext uri="{BB962C8B-B14F-4D97-AF65-F5344CB8AC3E}">
        <p14:creationId xmlns:p14="http://schemas.microsoft.com/office/powerpoint/2010/main" val="1479360899"/>
      </p:ext>
    </p:extLst>
  </p:cSld>
</p:sld>
</file>

<file path=ppt/slides/slide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6379BF70-35DA-498D-86CE-79F68BDDEAA3}"/>
              </a:ext>
            </a:extLst>
          </p:cNvPr>
          <p:cNvSpPr>
            <a:spLocks xmlns:a="http://schemas.openxmlformats.org/drawingml/2006/main" noGrp="1"/>
          </p:cNvSpPr>
          <p:nvPr/>
        </p:nvSpPr>
        <p:spPr>
          <a:xfrm xmlns:a="http://schemas.openxmlformats.org/drawingml/2006/main">
            <a:off x="762000" y="590550"/>
            <a:ext cx="106680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3345"/>
                </a:solidFill>
                <a:latin typeface="Arial"/>
                <a:ea typeface="Arial"/>
                <a:cs typeface="Arial"/>
              </a:defRPr>
            </a:pPr>
            <a:r>
              <a:rPr sz="3600" b="1">
                <a:solidFill>
                  <a:srgbClr val="143345"/>
                </a:solidFill>
                <a:latin typeface="Arial"/>
                <a:ea typeface="Arial"/>
                <a:cs typeface="Arial"/>
              </a:rPr>
              <a:t>Supervisor Name</a:t>
            </a:r>
          </a:p>
        </p:txBody>
      </p:sp>
      <p:sp>
        <p:nvSpPr>
          <p:cNvPr id="2" name="footer">
            <a:extLst xmlns:a="http://schemas.openxmlformats.org/drawingml/2006/main">
              <a:ext uri="{FF2B5EF4-FFF2-40B4-BE49-F238E27FC236}">
                <a16:creationId xmlns:a16="http://schemas.microsoft.com/office/drawing/2014/main" id="{FEE8FF38-5D21-4152-80F5-C9882012E941}"/>
              </a:ext>
            </a:extLst>
          </p:cNvPr>
          <p:cNvSpPr>
            <a:spLocks xmlns:a="http://schemas.openxmlformats.org/drawingml/2006/main" noGrp="1"/>
          </p:cNvSpPr>
          <p:nvPr/>
        </p:nvSpPr>
        <p:spPr>
          <a:xfrm xmlns:a="http://schemas.openxmlformats.org/drawingml/2006/main">
            <a:off x="762000" y="6257925"/>
            <a:ext cx="9525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Sample proposal / Project Part I</a:t>
            </a:r>
          </a:p>
        </p:txBody>
      </p:sp>
      <p:sp>
        <p:nvSpPr>
          <p:cNvPr id="3" name="page-number">
            <a:extLst xmlns:a="http://schemas.openxmlformats.org/drawingml/2006/main">
              <a:ext uri="{FF2B5EF4-FFF2-40B4-BE49-F238E27FC236}">
                <a16:creationId xmlns:a16="http://schemas.microsoft.com/office/drawing/2014/main" id="{ACE51261-AD71-4D9E-8D54-3C0A3B58E556}"/>
              </a:ext>
            </a:extLst>
          </p:cNvPr>
          <p:cNvSpPr>
            <a:spLocks xmlns:a="http://schemas.openxmlformats.org/drawingml/2006/main" noGrp="1"/>
          </p:cNvSpPr>
          <p:nvPr/>
        </p:nvSpPr>
        <p:spPr>
          <a:xfrm xmlns:a="http://schemas.openxmlformats.org/drawingml/2006/main">
            <a:off x="10801350" y="6257925"/>
            <a:ext cx="6191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02</a:t>
            </a:r>
          </a:p>
        </p:txBody>
      </p:sp>
      <p:sp>
        <p:nvSpPr>
          <p:cNvPr id="4" name="supervisor-name">
            <a:extLst xmlns:a="http://schemas.openxmlformats.org/drawingml/2006/main">
              <a:ext uri="{FF2B5EF4-FFF2-40B4-BE49-F238E27FC236}">
                <a16:creationId xmlns:a16="http://schemas.microsoft.com/office/drawing/2014/main" id="{661CFF9C-3E54-41C5-BBFB-02F0C57C4983}"/>
              </a:ext>
            </a:extLst>
          </p:cNvPr>
          <p:cNvSpPr>
            <a:spLocks xmlns:a="http://schemas.openxmlformats.org/drawingml/2006/main" noGrp="1"/>
          </p:cNvSpPr>
          <p:nvPr/>
        </p:nvSpPr>
        <p:spPr>
          <a:xfrm xmlns:a="http://schemas.openxmlformats.org/drawingml/2006/main">
            <a:off x="762000" y="2352675"/>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007F79"/>
                </a:solidFill>
                <a:latin typeface="Arial"/>
                <a:ea typeface="Arial"/>
                <a:cs typeface="Arial"/>
              </a:defRPr>
            </a:pPr>
            <a:r>
              <a:rPr sz="4500" b="1">
                <a:solidFill>
                  <a:srgbClr val="007F79"/>
                </a:solidFill>
                <a:latin typeface="Arial"/>
                <a:ea typeface="Arial"/>
                <a:cs typeface="Arial"/>
              </a:rPr>
              <a:t>Dr. Sana Khan</a:t>
            </a:r>
          </a:p>
        </p:txBody>
      </p:sp>
      <p:sp>
        <p:nvSpPr>
          <p:cNvPr id="5" name="department">
            <a:extLst xmlns:a="http://schemas.openxmlformats.org/drawingml/2006/main">
              <a:ext uri="{FF2B5EF4-FFF2-40B4-BE49-F238E27FC236}">
                <a16:creationId xmlns:a16="http://schemas.microsoft.com/office/drawing/2014/main" id="{9B6057D6-B5E4-4DC8-8F1C-E70DFDC8E7D0}"/>
              </a:ext>
            </a:extLst>
          </p:cNvPr>
          <p:cNvSpPr>
            <a:spLocks xmlns:a="http://schemas.openxmlformats.org/drawingml/2006/main" noGrp="1"/>
          </p:cNvSpPr>
          <p:nvPr/>
        </p:nvSpPr>
        <p:spPr>
          <a:xfrm xmlns:a="http://schemas.openxmlformats.org/drawingml/2006/main">
            <a:off x="762000" y="342900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213E4A"/>
                </a:solidFill>
                <a:latin typeface="Arial"/>
                <a:ea typeface="Arial"/>
                <a:cs typeface="Arial"/>
              </a:defRPr>
            </a:pPr>
            <a:r>
              <a:rPr sz="2700" b="0">
                <a:solidFill>
                  <a:srgbClr val="213E4A"/>
                </a:solidFill>
                <a:latin typeface="Arial"/>
                <a:ea typeface="Arial"/>
                <a:cs typeface="Arial"/>
              </a:rPr>
              <a:t>Department of Mechanical Engineering</a:t>
            </a:r>
          </a:p>
        </p:txBody>
      </p:sp>
      <p:sp>
        <p:nvSpPr>
          <p:cNvPr id="6" name="sample-disclosure">
            <a:extLst xmlns:a="http://schemas.openxmlformats.org/drawingml/2006/main">
              <a:ext uri="{FF2B5EF4-FFF2-40B4-BE49-F238E27FC236}">
                <a16:creationId xmlns:a16="http://schemas.microsoft.com/office/drawing/2014/main" id="{5E8456A8-FBB3-4A9D-B500-99959E7780C2}"/>
              </a:ext>
            </a:extLst>
          </p:cNvPr>
          <p:cNvSpPr>
            <a:spLocks xmlns:a="http://schemas.openxmlformats.org/drawingml/2006/main" noGrp="1"/>
          </p:cNvSpPr>
          <p:nvPr/>
        </p:nvSpPr>
        <p:spPr>
          <a:xfrm xmlns:a="http://schemas.openxmlformats.org/drawingml/2006/main">
            <a:off x="762000" y="4972050"/>
            <a:ext cx="1066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526873"/>
                </a:solidFill>
                <a:latin typeface="Arial"/>
                <a:ea typeface="Arial"/>
                <a:cs typeface="Arial"/>
              </a:defRPr>
            </a:pPr>
            <a:r>
              <a:rPr sz="2100" b="0">
                <a:solidFill>
                  <a:srgbClr val="526873"/>
                </a:solidFill>
                <a:latin typeface="Arial"/>
                <a:ea typeface="Arial"/>
                <a:cs typeface="Arial"/>
              </a:rPr>
              <a:t>Fictional supervisor for this sample</a:t>
            </a:r>
          </a:p>
        </p:txBody>
      </p:sp>
    </p:spTree>
    <p:extLst>
      <p:ext uri="{BB962C8B-B14F-4D97-AF65-F5344CB8AC3E}">
        <p14:creationId xmlns:p14="http://schemas.microsoft.com/office/powerpoint/2010/main" val="1903741584"/>
      </p:ext>
    </p:extLst>
  </p:cSld>
</p:sld>
</file>

<file path=ppt/slides/slide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11619300-5A4F-4939-AD28-AD040852296E}"/>
              </a:ext>
            </a:extLst>
          </p:cNvPr>
          <p:cNvSpPr>
            <a:spLocks xmlns:a="http://schemas.openxmlformats.org/drawingml/2006/main" noGrp="1"/>
          </p:cNvSpPr>
          <p:nvPr/>
        </p:nvSpPr>
        <p:spPr>
          <a:xfrm xmlns:a="http://schemas.openxmlformats.org/drawingml/2006/main">
            <a:off x="762000" y="590550"/>
            <a:ext cx="106680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3345"/>
                </a:solidFill>
                <a:latin typeface="Arial"/>
                <a:ea typeface="Arial"/>
                <a:cs typeface="Arial"/>
              </a:defRPr>
            </a:pPr>
            <a:r>
              <a:rPr sz="3600" b="1">
                <a:solidFill>
                  <a:srgbClr val="143345"/>
                </a:solidFill>
                <a:latin typeface="Arial"/>
                <a:ea typeface="Arial"/>
                <a:cs typeface="Arial"/>
              </a:rPr>
              <a:t>Student Names with CMS IDs</a:t>
            </a:r>
          </a:p>
        </p:txBody>
      </p:sp>
      <p:sp>
        <p:nvSpPr>
          <p:cNvPr id="2" name="footer">
            <a:extLst xmlns:a="http://schemas.openxmlformats.org/drawingml/2006/main">
              <a:ext uri="{FF2B5EF4-FFF2-40B4-BE49-F238E27FC236}">
                <a16:creationId xmlns:a16="http://schemas.microsoft.com/office/drawing/2014/main" id="{696446BD-206F-4B42-B9D4-E44320F9D728}"/>
              </a:ext>
            </a:extLst>
          </p:cNvPr>
          <p:cNvSpPr>
            <a:spLocks xmlns:a="http://schemas.openxmlformats.org/drawingml/2006/main" noGrp="1"/>
          </p:cNvSpPr>
          <p:nvPr/>
        </p:nvSpPr>
        <p:spPr>
          <a:xfrm xmlns:a="http://schemas.openxmlformats.org/drawingml/2006/main">
            <a:off x="762000" y="6257925"/>
            <a:ext cx="9525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Sample proposal / Project Part I</a:t>
            </a:r>
          </a:p>
        </p:txBody>
      </p:sp>
      <p:sp>
        <p:nvSpPr>
          <p:cNvPr id="3" name="page-number">
            <a:extLst xmlns:a="http://schemas.openxmlformats.org/drawingml/2006/main">
              <a:ext uri="{FF2B5EF4-FFF2-40B4-BE49-F238E27FC236}">
                <a16:creationId xmlns:a16="http://schemas.microsoft.com/office/drawing/2014/main" id="{E562DA58-0E9E-443E-AF77-D18DB7476941}"/>
              </a:ext>
            </a:extLst>
          </p:cNvPr>
          <p:cNvSpPr>
            <a:spLocks xmlns:a="http://schemas.openxmlformats.org/drawingml/2006/main" noGrp="1"/>
          </p:cNvSpPr>
          <p:nvPr/>
        </p:nvSpPr>
        <p:spPr>
          <a:xfrm xmlns:a="http://schemas.openxmlformats.org/drawingml/2006/main">
            <a:off x="10801350" y="6257925"/>
            <a:ext cx="6191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03</a:t>
            </a:r>
          </a:p>
        </p:txBody>
      </p:sp>
      <p:graphicFrame>
        <p:nvGraphicFramePr>
          <p:cNvPr id="9" name=""/>
          <p:cNvGraphicFramePr/>
          <p:nvPr/>
        </p:nvGraphicFramePr>
        <p:xfrm>
          <a:off xmlns:a="http://schemas.openxmlformats.org/drawingml/2006/main" x="762000" y="2047875"/>
          <a:ext xmlns:a="http://schemas.openxmlformats.org/drawingml/2006/main" cx="10668000" cy="3124200"/>
        </p:xfrm>
        <a:graphic xmlns:a="http://schemas.openxmlformats.org/drawingml/2006/main">
          <a:graphicData uri="http://schemas.openxmlformats.org/drawingml/2006/table">
            <a:tbl>
              <a:tblPr firstRow="0" bandRow="0"/>
              <a:tblGrid>
                <a:gridCol w="7239000"/>
                <a:gridCol w="3429000"/>
              </a:tblGrid>
              <a:tr h="781050">
                <a:tc>
                  <a:txBody>
                    <a:bodyPr/>
                    <a:lstStyle/>
                    <a:p>
                      <a:r>
                        <a:rPr sz="2400" b="1">
                          <a:solidFill>
                            <a:srgbClr val="FFFFFF"/>
                          </a:solidFill>
                          <a:latin typeface="Arial"/>
                          <a:ea typeface="Arial"/>
                          <a:cs typeface="Arial"/>
                        </a:rPr>
                        <a:t>Student Name</a:t>
                      </a:r>
                    </a:p>
                  </a:txBody>
                  <a:tcPr marL="209550" marR="209550" marT="161925" marB="161925" anchor="ctr">
                    <a:solidFill>
                      <a:srgbClr val="143345"/>
                    </a:solidFill>
                  </a:tcPr>
                </a:tc>
                <a:tc>
                  <a:txBody>
                    <a:bodyPr/>
                    <a:lstStyle/>
                    <a:p>
                      <a:r>
                        <a:rPr sz="2400" b="1">
                          <a:solidFill>
                            <a:srgbClr val="FFFFFF"/>
                          </a:solidFill>
                          <a:latin typeface="Arial"/>
                          <a:ea typeface="Arial"/>
                          <a:cs typeface="Arial"/>
                        </a:rPr>
                        <a:t>CMS ID</a:t>
                      </a:r>
                    </a:p>
                  </a:txBody>
                  <a:tcPr marL="209550" marR="209550" marT="161925" marB="161925" anchor="ctr">
                    <a:solidFill>
                      <a:srgbClr val="143345"/>
                    </a:solidFill>
                  </a:tcPr>
                </a:tc>
              </a:tr>
              <a:tr h="781050">
                <a:tc>
                  <a:txBody>
                    <a:bodyPr/>
                    <a:lstStyle/>
                    <a:p>
                      <a:r>
                        <a:rPr sz="2700" b="0">
                          <a:solidFill>
                            <a:srgbClr val="213E4A"/>
                          </a:solidFill>
                          <a:latin typeface="Arial"/>
                          <a:ea typeface="Arial"/>
                          <a:cs typeface="Arial"/>
                        </a:rPr>
                        <a:t>Ali Hassan</a:t>
                      </a:r>
                    </a:p>
                  </a:txBody>
                  <a:tcPr marL="209550" marR="209550" marT="161925" marB="161925" anchor="ctr">
                    <a:solidFill>
                      <a:srgbClr val="FFFFFF"/>
                    </a:solidFill>
                  </a:tcPr>
                </a:tc>
                <a:tc>
                  <a:txBody>
                    <a:bodyPr/>
                    <a:lstStyle/>
                    <a:p>
                      <a:r>
                        <a:rPr sz="2700" b="0">
                          <a:solidFill>
                            <a:srgbClr val="213E4A"/>
                          </a:solidFill>
                          <a:latin typeface="Arial"/>
                          <a:ea typeface="Arial"/>
                          <a:cs typeface="Arial"/>
                        </a:rPr>
                        <a:t>999001</a:t>
                      </a:r>
                    </a:p>
                  </a:txBody>
                  <a:tcPr marL="209550" marR="209550" marT="161925" marB="161925" anchor="ctr">
                    <a:solidFill>
                      <a:srgbClr val="FFFFFF"/>
                    </a:solidFill>
                  </a:tcPr>
                </a:tc>
              </a:tr>
              <a:tr h="781050">
                <a:tc>
                  <a:txBody>
                    <a:bodyPr/>
                    <a:lstStyle/>
                    <a:p>
                      <a:r>
                        <a:rPr sz="2700" b="0">
                          <a:solidFill>
                            <a:srgbClr val="213E4A"/>
                          </a:solidFill>
                          <a:latin typeface="Arial"/>
                          <a:ea typeface="Arial"/>
                          <a:cs typeface="Arial"/>
                        </a:rPr>
                        <a:t>Ayesha Khan</a:t>
                      </a:r>
                    </a:p>
                  </a:txBody>
                  <a:tcPr marL="209550" marR="209550" marT="161925" marB="161925" anchor="ctr">
                    <a:solidFill>
                      <a:srgbClr val="EDF3F3"/>
                    </a:solidFill>
                  </a:tcPr>
                </a:tc>
                <a:tc>
                  <a:txBody>
                    <a:bodyPr/>
                    <a:lstStyle/>
                    <a:p>
                      <a:r>
                        <a:rPr sz="2700" b="0">
                          <a:solidFill>
                            <a:srgbClr val="213E4A"/>
                          </a:solidFill>
                          <a:latin typeface="Arial"/>
                          <a:ea typeface="Arial"/>
                          <a:cs typeface="Arial"/>
                        </a:rPr>
                        <a:t>999002</a:t>
                      </a:r>
                    </a:p>
                  </a:txBody>
                  <a:tcPr marL="209550" marR="209550" marT="161925" marB="161925" anchor="ctr">
                    <a:solidFill>
                      <a:srgbClr val="EDF3F3"/>
                    </a:solidFill>
                  </a:tcPr>
                </a:tc>
              </a:tr>
              <a:tr h="781050">
                <a:tc>
                  <a:txBody>
                    <a:bodyPr/>
                    <a:lstStyle/>
                    <a:p>
                      <a:r>
                        <a:rPr sz="2700" b="0">
                          <a:solidFill>
                            <a:srgbClr val="213E4A"/>
                          </a:solidFill>
                          <a:latin typeface="Arial"/>
                          <a:ea typeface="Arial"/>
                          <a:cs typeface="Arial"/>
                        </a:rPr>
                        <a:t>Usman Ahmed</a:t>
                      </a:r>
                    </a:p>
                  </a:txBody>
                  <a:tcPr marL="209550" marR="209550" marT="161925" marB="161925" anchor="ctr">
                    <a:solidFill>
                      <a:srgbClr val="FFFFFF"/>
                    </a:solidFill>
                  </a:tcPr>
                </a:tc>
                <a:tc>
                  <a:txBody>
                    <a:bodyPr/>
                    <a:lstStyle/>
                    <a:p>
                      <a:r>
                        <a:rPr sz="2700" b="0">
                          <a:solidFill>
                            <a:srgbClr val="213E4A"/>
                          </a:solidFill>
                          <a:latin typeface="Arial"/>
                          <a:ea typeface="Arial"/>
                          <a:cs typeface="Arial"/>
                        </a:rPr>
                        <a:t>999003</a:t>
                      </a:r>
                    </a:p>
                  </a:txBody>
                  <a:tcPr marL="209550" marR="209550" marT="161925" marB="161925" anchor="ctr">
                    <a:solidFill>
                      <a:srgbClr val="FFFFFF"/>
                    </a:solidFill>
                  </a:tcPr>
                </a:tc>
              </a:tr>
            </a:tbl>
          </a:graphicData>
        </a:graphic>
      </p:graphicFrame>
      <p:sp>
        <p:nvSpPr>
          <p:cNvPr id="5" name="sample-disclosure">
            <a:extLst xmlns:a="http://schemas.openxmlformats.org/drawingml/2006/main">
              <a:ext uri="{FF2B5EF4-FFF2-40B4-BE49-F238E27FC236}">
                <a16:creationId xmlns:a16="http://schemas.microsoft.com/office/drawing/2014/main" id="{35B41AF8-789C-4A80-A69D-1D6DEC77124E}"/>
              </a:ext>
            </a:extLst>
          </p:cNvPr>
          <p:cNvSpPr>
            <a:spLocks xmlns:a="http://schemas.openxmlformats.org/drawingml/2006/main" noGrp="1"/>
          </p:cNvSpPr>
          <p:nvPr/>
        </p:nvSpPr>
        <p:spPr>
          <a:xfrm xmlns:a="http://schemas.openxmlformats.org/drawingml/2006/main">
            <a:off x="762000" y="5448300"/>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526873"/>
                </a:solidFill>
                <a:latin typeface="Arial"/>
                <a:ea typeface="Arial"/>
                <a:cs typeface="Arial"/>
              </a:defRPr>
            </a:pPr>
            <a:r>
              <a:rPr sz="2100" b="0">
                <a:solidFill>
                  <a:srgbClr val="526873"/>
                </a:solidFill>
                <a:latin typeface="Arial"/>
                <a:ea typeface="Arial"/>
                <a:cs typeface="Arial"/>
              </a:rPr>
              <a:t>Fictional names and CMS IDs</a:t>
            </a:r>
          </a:p>
        </p:txBody>
      </p:sp>
    </p:spTree>
    <p:extLst>
      <p:ext uri="{BB962C8B-B14F-4D97-AF65-F5344CB8AC3E}">
        <p14:creationId xmlns:p14="http://schemas.microsoft.com/office/powerpoint/2010/main" val="1559371498"/>
      </p:ext>
    </p:extLst>
  </p:cSld>
</p:sld>
</file>

<file path=ppt/slides/slide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5D7BA35C-4B9E-4500-AF58-5881CD5A3D24}"/>
              </a:ext>
            </a:extLst>
          </p:cNvPr>
          <p:cNvSpPr>
            <a:spLocks xmlns:a="http://schemas.openxmlformats.org/drawingml/2006/main" noGrp="1"/>
          </p:cNvSpPr>
          <p:nvPr/>
        </p:nvSpPr>
        <p:spPr>
          <a:xfrm xmlns:a="http://schemas.openxmlformats.org/drawingml/2006/main">
            <a:off x="762000" y="590550"/>
            <a:ext cx="106680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3345"/>
                </a:solidFill>
                <a:latin typeface="Arial"/>
                <a:ea typeface="Arial"/>
                <a:cs typeface="Arial"/>
              </a:defRPr>
            </a:pPr>
            <a:r>
              <a:rPr sz="3600" b="1">
                <a:solidFill>
                  <a:srgbClr val="143345"/>
                </a:solidFill>
                <a:latin typeface="Arial"/>
                <a:ea typeface="Arial"/>
                <a:cs typeface="Arial"/>
              </a:rPr>
              <a:t>Brief Problem Statement</a:t>
            </a:r>
          </a:p>
        </p:txBody>
      </p:sp>
      <p:sp>
        <p:nvSpPr>
          <p:cNvPr id="2" name="footer">
            <a:extLst xmlns:a="http://schemas.openxmlformats.org/drawingml/2006/main">
              <a:ext uri="{FF2B5EF4-FFF2-40B4-BE49-F238E27FC236}">
                <a16:creationId xmlns:a16="http://schemas.microsoft.com/office/drawing/2014/main" id="{ABE5975B-7F42-46C8-AC1C-F4C93B7AD564}"/>
              </a:ext>
            </a:extLst>
          </p:cNvPr>
          <p:cNvSpPr>
            <a:spLocks xmlns:a="http://schemas.openxmlformats.org/drawingml/2006/main" noGrp="1"/>
          </p:cNvSpPr>
          <p:nvPr/>
        </p:nvSpPr>
        <p:spPr>
          <a:xfrm xmlns:a="http://schemas.openxmlformats.org/drawingml/2006/main">
            <a:off x="762000" y="6257925"/>
            <a:ext cx="9525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Sample proposal / Project Part I</a:t>
            </a:r>
          </a:p>
        </p:txBody>
      </p:sp>
      <p:sp>
        <p:nvSpPr>
          <p:cNvPr id="3" name="page-number">
            <a:extLst xmlns:a="http://schemas.openxmlformats.org/drawingml/2006/main">
              <a:ext uri="{FF2B5EF4-FFF2-40B4-BE49-F238E27FC236}">
                <a16:creationId xmlns:a16="http://schemas.microsoft.com/office/drawing/2014/main" id="{9E212810-801D-41C7-8D62-01D7A9DF5CE5}"/>
              </a:ext>
            </a:extLst>
          </p:cNvPr>
          <p:cNvSpPr>
            <a:spLocks xmlns:a="http://schemas.openxmlformats.org/drawingml/2006/main" noGrp="1"/>
          </p:cNvSpPr>
          <p:nvPr/>
        </p:nvSpPr>
        <p:spPr>
          <a:xfrm xmlns:a="http://schemas.openxmlformats.org/drawingml/2006/main">
            <a:off x="10801350" y="6257925"/>
            <a:ext cx="6191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04</a:t>
            </a:r>
          </a:p>
        </p:txBody>
      </p:sp>
      <p:sp>
        <p:nvSpPr>
          <p:cNvPr id="4" name="assumption-label">
            <a:extLst xmlns:a="http://schemas.openxmlformats.org/drawingml/2006/main">
              <a:ext uri="{FF2B5EF4-FFF2-40B4-BE49-F238E27FC236}">
                <a16:creationId xmlns:a16="http://schemas.microsoft.com/office/drawing/2014/main" id="{F09CB73C-6AAC-44D9-9F1E-3E19548756EF}"/>
              </a:ext>
            </a:extLst>
          </p:cNvPr>
          <p:cNvSpPr>
            <a:spLocks xmlns:a="http://schemas.openxmlformats.org/drawingml/2006/main" noGrp="1"/>
          </p:cNvSpPr>
          <p:nvPr/>
        </p:nvSpPr>
        <p:spPr>
          <a:xfrm xmlns:a="http://schemas.openxmlformats.org/drawingml/2006/main">
            <a:off x="762000" y="1952625"/>
            <a:ext cx="1066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007F79"/>
                </a:solidFill>
                <a:latin typeface="Arial"/>
                <a:ea typeface="Arial"/>
                <a:cs typeface="Arial"/>
              </a:defRPr>
            </a:pPr>
            <a:r>
              <a:rPr sz="2100" b="1">
                <a:solidFill>
                  <a:srgbClr val="007F79"/>
                </a:solidFill>
                <a:latin typeface="Arial"/>
                <a:ea typeface="Arial"/>
                <a:cs typeface="Arial"/>
              </a:rPr>
              <a:t>Assumed workshop need</a:t>
            </a:r>
          </a:p>
        </p:txBody>
      </p:sp>
      <p:sp>
        <p:nvSpPr>
          <p:cNvPr id="5" name="problem">
            <a:extLst xmlns:a="http://schemas.openxmlformats.org/drawingml/2006/main">
              <a:ext uri="{FF2B5EF4-FFF2-40B4-BE49-F238E27FC236}">
                <a16:creationId xmlns:a16="http://schemas.microsoft.com/office/drawing/2014/main" id="{CA1DD347-9FFC-4E14-8FD1-E769A2E240CF}"/>
              </a:ext>
            </a:extLst>
          </p:cNvPr>
          <p:cNvSpPr>
            <a:spLocks xmlns:a="http://schemas.openxmlformats.org/drawingml/2006/main" noGrp="1"/>
          </p:cNvSpPr>
          <p:nvPr/>
        </p:nvSpPr>
        <p:spPr>
          <a:xfrm xmlns:a="http://schemas.openxmlformats.org/drawingml/2006/main">
            <a:off x="762000" y="2724150"/>
            <a:ext cx="10668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213E4A"/>
                </a:solidFill>
                <a:latin typeface="Arial"/>
                <a:ea typeface="Arial"/>
                <a:cs typeface="Arial"/>
              </a:defRPr>
            </a:pPr>
            <a:r>
              <a:rPr sz="3300" b="0">
                <a:solidFill>
                  <a:srgbClr val="213E4A"/>
                </a:solidFill>
                <a:latin typeface="Arial"/>
                <a:ea typeface="Arial"/>
                <a:cs typeface="Arial"/>
              </a:rPr>
              <a:t>One fixed-height bench serves students</a:t>
            </a:r>
          </a:p>
          <a:p xmlns:a="http://schemas.openxmlformats.org/drawingml/2006/main">
            <a:pPr>
              <a:defRPr sz="3300" b="0">
                <a:solidFill>
                  <a:srgbClr val="213E4A"/>
                </a:solidFill>
                <a:latin typeface="Arial"/>
                <a:ea typeface="Arial"/>
                <a:cs typeface="Arial"/>
              </a:defRPr>
            </a:pPr>
            <a:r>
              <a:rPr sz="3300" b="0">
                <a:solidFill>
                  <a:srgbClr val="213E4A"/>
                </a:solidFill>
                <a:latin typeface="Arial"/>
                <a:ea typeface="Arial"/>
                <a:cs typeface="Arial"/>
              </a:rPr>
              <a:t>of different heights.</a:t>
            </a:r>
          </a:p>
        </p:txBody>
      </p:sp>
      <p:sp>
        <p:nvSpPr>
          <p:cNvPr id="6" name="need">
            <a:extLst xmlns:a="http://schemas.openxmlformats.org/drawingml/2006/main">
              <a:ext uri="{FF2B5EF4-FFF2-40B4-BE49-F238E27FC236}">
                <a16:creationId xmlns:a16="http://schemas.microsoft.com/office/drawing/2014/main" id="{6A77CCD1-DBE4-4192-8144-D9D0B8171D2D}"/>
              </a:ext>
            </a:extLst>
          </p:cNvPr>
          <p:cNvSpPr>
            <a:spLocks xmlns:a="http://schemas.openxmlformats.org/drawingml/2006/main" noGrp="1"/>
          </p:cNvSpPr>
          <p:nvPr/>
        </p:nvSpPr>
        <p:spPr>
          <a:xfrm xmlns:a="http://schemas.openxmlformats.org/drawingml/2006/main">
            <a:off x="762000" y="4352925"/>
            <a:ext cx="10668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213E4A"/>
                </a:solidFill>
                <a:latin typeface="Arial"/>
                <a:ea typeface="Arial"/>
                <a:cs typeface="Arial"/>
              </a:defRPr>
            </a:pPr>
            <a:r>
              <a:rPr sz="3000" b="0">
                <a:solidFill>
                  <a:srgbClr val="213E4A"/>
                </a:solidFill>
                <a:latin typeface="Arial"/>
                <a:ea typeface="Arial"/>
                <a:cs typeface="Arial"/>
              </a:rPr>
              <a:t>The workshop needs a compact bench</a:t>
            </a:r>
          </a:p>
          <a:p xmlns:a="http://schemas.openxmlformats.org/drawingml/2006/main">
            <a:pPr>
              <a:defRPr sz="3000" b="0">
                <a:solidFill>
                  <a:srgbClr val="213E4A"/>
                </a:solidFill>
                <a:latin typeface="Arial"/>
                <a:ea typeface="Arial"/>
                <a:cs typeface="Arial"/>
              </a:defRPr>
            </a:pPr>
            <a:r>
              <a:rPr sz="3000" b="0">
                <a:solidFill>
                  <a:srgbClr val="213E4A"/>
                </a:solidFill>
                <a:latin typeface="Arial"/>
                <a:ea typeface="Arial"/>
                <a:cs typeface="Arial"/>
              </a:rPr>
              <a:t>with manual adjustment and secure locking.</a:t>
            </a:r>
          </a:p>
        </p:txBody>
      </p:sp>
    </p:spTree>
    <p:extLst>
      <p:ext uri="{BB962C8B-B14F-4D97-AF65-F5344CB8AC3E}">
        <p14:creationId xmlns:p14="http://schemas.microsoft.com/office/powerpoint/2010/main" val="749039618"/>
      </p:ext>
    </p:extLst>
  </p:cSld>
</p:sld>
</file>

<file path=ppt/slides/slide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05E679D6-A16D-4890-A451-70A53ED8B580}"/>
              </a:ext>
            </a:extLst>
          </p:cNvPr>
          <p:cNvSpPr>
            <a:spLocks xmlns:a="http://schemas.openxmlformats.org/drawingml/2006/main" noGrp="1"/>
          </p:cNvSpPr>
          <p:nvPr/>
        </p:nvSpPr>
        <p:spPr>
          <a:xfrm xmlns:a="http://schemas.openxmlformats.org/drawingml/2006/main">
            <a:off x="762000" y="590550"/>
            <a:ext cx="106680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3345"/>
                </a:solidFill>
                <a:latin typeface="Arial"/>
                <a:ea typeface="Arial"/>
                <a:cs typeface="Arial"/>
              </a:defRPr>
            </a:pPr>
            <a:r>
              <a:rPr sz="3600" b="1">
                <a:solidFill>
                  <a:srgbClr val="143345"/>
                </a:solidFill>
                <a:latin typeface="Arial"/>
                <a:ea typeface="Arial"/>
                <a:cs typeface="Arial"/>
              </a:rPr>
              <a:t>Project Objectives</a:t>
            </a:r>
          </a:p>
        </p:txBody>
      </p:sp>
      <p:sp>
        <p:nvSpPr>
          <p:cNvPr id="2" name="footer">
            <a:extLst xmlns:a="http://schemas.openxmlformats.org/drawingml/2006/main">
              <a:ext uri="{FF2B5EF4-FFF2-40B4-BE49-F238E27FC236}">
                <a16:creationId xmlns:a16="http://schemas.microsoft.com/office/drawing/2014/main" id="{928EBD86-898E-457D-98AB-8102649E73E4}"/>
              </a:ext>
            </a:extLst>
          </p:cNvPr>
          <p:cNvSpPr>
            <a:spLocks xmlns:a="http://schemas.openxmlformats.org/drawingml/2006/main" noGrp="1"/>
          </p:cNvSpPr>
          <p:nvPr/>
        </p:nvSpPr>
        <p:spPr>
          <a:xfrm xmlns:a="http://schemas.openxmlformats.org/drawingml/2006/main">
            <a:off x="762000" y="6257925"/>
            <a:ext cx="9525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Sample proposal / Project Part I</a:t>
            </a:r>
          </a:p>
        </p:txBody>
      </p:sp>
      <p:sp>
        <p:nvSpPr>
          <p:cNvPr id="3" name="page-number">
            <a:extLst xmlns:a="http://schemas.openxmlformats.org/drawingml/2006/main">
              <a:ext uri="{FF2B5EF4-FFF2-40B4-BE49-F238E27FC236}">
                <a16:creationId xmlns:a16="http://schemas.microsoft.com/office/drawing/2014/main" id="{CDDAFC6E-6619-44A2-ACE0-F9E495D6B042}"/>
              </a:ext>
            </a:extLst>
          </p:cNvPr>
          <p:cNvSpPr>
            <a:spLocks xmlns:a="http://schemas.openxmlformats.org/drawingml/2006/main" noGrp="1"/>
          </p:cNvSpPr>
          <p:nvPr/>
        </p:nvSpPr>
        <p:spPr>
          <a:xfrm xmlns:a="http://schemas.openxmlformats.org/drawingml/2006/main">
            <a:off x="10801350" y="6257925"/>
            <a:ext cx="6191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05</a:t>
            </a:r>
          </a:p>
        </p:txBody>
      </p:sp>
      <p:sp>
        <p:nvSpPr>
          <p:cNvPr id="4" name="body-1">
            <a:extLst xmlns:a="http://schemas.openxmlformats.org/drawingml/2006/main">
              <a:ext uri="{FF2B5EF4-FFF2-40B4-BE49-F238E27FC236}">
                <a16:creationId xmlns:a16="http://schemas.microsoft.com/office/drawing/2014/main" id="{8B9086CA-CED1-4F04-809F-F4EF2A4EA292}"/>
              </a:ext>
            </a:extLst>
          </p:cNvPr>
          <p:cNvSpPr>
            <a:spLocks xmlns:a="http://schemas.openxmlformats.org/drawingml/2006/main" noGrp="1"/>
          </p:cNvSpPr>
          <p:nvPr/>
        </p:nvSpPr>
        <p:spPr>
          <a:xfrm xmlns:a="http://schemas.openxmlformats.org/drawingml/2006/main">
            <a:off x="762000" y="2028825"/>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0">
                <a:solidFill>
                  <a:srgbClr val="213E4A"/>
                </a:solidFill>
                <a:latin typeface="Arial"/>
                <a:ea typeface="Arial"/>
                <a:cs typeface="Arial"/>
              </a:defRPr>
            </a:pPr>
            <a:r>
              <a:rPr sz="2925" b="0">
                <a:solidFill>
                  <a:srgbClr val="213E4A"/>
                </a:solidFill>
                <a:latin typeface="Arial"/>
                <a:ea typeface="Arial"/>
                <a:cs typeface="Arial"/>
              </a:rPr>
              <a:t>Support a 50 kg working load</a:t>
            </a:r>
          </a:p>
        </p:txBody>
      </p:sp>
      <p:sp>
        <p:nvSpPr>
          <p:cNvPr id="5" name="body-2">
            <a:extLst xmlns:a="http://schemas.openxmlformats.org/drawingml/2006/main">
              <a:ext uri="{FF2B5EF4-FFF2-40B4-BE49-F238E27FC236}">
                <a16:creationId xmlns:a16="http://schemas.microsoft.com/office/drawing/2014/main" id="{202CFB63-53FE-4FFF-8925-1779C78490F3}"/>
              </a:ext>
            </a:extLst>
          </p:cNvPr>
          <p:cNvSpPr>
            <a:spLocks xmlns:a="http://schemas.openxmlformats.org/drawingml/2006/main" noGrp="1"/>
          </p:cNvSpPr>
          <p:nvPr/>
        </p:nvSpPr>
        <p:spPr>
          <a:xfrm xmlns:a="http://schemas.openxmlformats.org/drawingml/2006/main">
            <a:off x="762000" y="31051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0">
                <a:solidFill>
                  <a:srgbClr val="213E4A"/>
                </a:solidFill>
                <a:latin typeface="Arial"/>
                <a:ea typeface="Arial"/>
                <a:cs typeface="Arial"/>
              </a:defRPr>
            </a:pPr>
            <a:r>
              <a:rPr sz="2925" b="0">
                <a:solidFill>
                  <a:srgbClr val="213E4A"/>
                </a:solidFill>
                <a:latin typeface="Arial"/>
                <a:ea typeface="Arial"/>
                <a:cs typeface="Arial"/>
              </a:rPr>
              <a:t>Adjust bench height from 700 to 1000 mm</a:t>
            </a:r>
          </a:p>
        </p:txBody>
      </p:sp>
      <p:sp>
        <p:nvSpPr>
          <p:cNvPr id="6" name="body-3">
            <a:extLst xmlns:a="http://schemas.openxmlformats.org/drawingml/2006/main">
              <a:ext uri="{FF2B5EF4-FFF2-40B4-BE49-F238E27FC236}">
                <a16:creationId xmlns:a16="http://schemas.microsoft.com/office/drawing/2014/main" id="{899982CB-53A7-41FE-8A60-794BE37C644C}"/>
              </a:ext>
            </a:extLst>
          </p:cNvPr>
          <p:cNvSpPr>
            <a:spLocks xmlns:a="http://schemas.openxmlformats.org/drawingml/2006/main" noGrp="1"/>
          </p:cNvSpPr>
          <p:nvPr/>
        </p:nvSpPr>
        <p:spPr>
          <a:xfrm xmlns:a="http://schemas.openxmlformats.org/drawingml/2006/main">
            <a:off x="762000" y="4181475"/>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0">
                <a:solidFill>
                  <a:srgbClr val="213E4A"/>
                </a:solidFill>
                <a:latin typeface="Arial"/>
                <a:ea typeface="Arial"/>
                <a:cs typeface="Arial"/>
              </a:defRPr>
            </a:pPr>
            <a:r>
              <a:rPr sz="2925" b="0">
                <a:solidFill>
                  <a:srgbClr val="213E4A"/>
                </a:solidFill>
                <a:latin typeface="Arial"/>
                <a:ea typeface="Arial"/>
                <a:cs typeface="Arial"/>
              </a:rPr>
              <a:t>Check stability and locking throughout travel</a:t>
            </a:r>
          </a:p>
        </p:txBody>
      </p:sp>
      <p:sp>
        <p:nvSpPr>
          <p:cNvPr id="7" name="target-disclosure">
            <a:extLst xmlns:a="http://schemas.openxmlformats.org/drawingml/2006/main">
              <a:ext uri="{FF2B5EF4-FFF2-40B4-BE49-F238E27FC236}">
                <a16:creationId xmlns:a16="http://schemas.microsoft.com/office/drawing/2014/main" id="{1E2D3D9A-33B2-42B6-B918-7E0AA594DC7A}"/>
              </a:ext>
            </a:extLst>
          </p:cNvPr>
          <p:cNvSpPr>
            <a:spLocks xmlns:a="http://schemas.openxmlformats.org/drawingml/2006/main" noGrp="1"/>
          </p:cNvSpPr>
          <p:nvPr/>
        </p:nvSpPr>
        <p:spPr>
          <a:xfrm xmlns:a="http://schemas.openxmlformats.org/drawingml/2006/main">
            <a:off x="762000" y="5476875"/>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26873"/>
                </a:solidFill>
                <a:latin typeface="Arial"/>
                <a:ea typeface="Arial"/>
                <a:cs typeface="Arial"/>
              </a:defRPr>
            </a:pPr>
            <a:r>
              <a:rPr sz="2025" b="0">
                <a:solidFill>
                  <a:srgbClr val="526873"/>
                </a:solidFill>
                <a:latin typeface="Arial"/>
                <a:ea typeface="Arial"/>
                <a:cs typeface="Arial"/>
              </a:rPr>
              <a:t>Illustrative design targets, subject to supervisor review</a:t>
            </a:r>
          </a:p>
        </p:txBody>
      </p:sp>
    </p:spTree>
    <p:extLst>
      <p:ext uri="{BB962C8B-B14F-4D97-AF65-F5344CB8AC3E}">
        <p14:creationId xmlns:p14="http://schemas.microsoft.com/office/powerpoint/2010/main" val="1471945039"/>
      </p:ext>
    </p:extLst>
  </p:cSld>
</p:sld>
</file>

<file path=ppt/slides/slide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4BD17AE8-D26B-4653-A049-DF7B84D99AFB}"/>
              </a:ext>
            </a:extLst>
          </p:cNvPr>
          <p:cNvSpPr>
            <a:spLocks xmlns:a="http://schemas.openxmlformats.org/drawingml/2006/main" noGrp="1"/>
          </p:cNvSpPr>
          <p:nvPr/>
        </p:nvSpPr>
        <p:spPr>
          <a:xfrm xmlns:a="http://schemas.openxmlformats.org/drawingml/2006/main">
            <a:off x="762000" y="590550"/>
            <a:ext cx="106680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3345"/>
                </a:solidFill>
                <a:latin typeface="Arial"/>
                <a:ea typeface="Arial"/>
                <a:cs typeface="Arial"/>
              </a:defRPr>
            </a:pPr>
            <a:r>
              <a:rPr sz="3600" b="1">
                <a:solidFill>
                  <a:srgbClr val="143345"/>
                </a:solidFill>
                <a:latin typeface="Arial"/>
                <a:ea typeface="Arial"/>
                <a:cs typeface="Arial"/>
              </a:rPr>
              <a:t>Proposed Methodology / Approach</a:t>
            </a:r>
          </a:p>
        </p:txBody>
      </p:sp>
      <p:sp>
        <p:nvSpPr>
          <p:cNvPr id="2" name="footer">
            <a:extLst xmlns:a="http://schemas.openxmlformats.org/drawingml/2006/main">
              <a:ext uri="{FF2B5EF4-FFF2-40B4-BE49-F238E27FC236}">
                <a16:creationId xmlns:a16="http://schemas.microsoft.com/office/drawing/2014/main" id="{53B24981-D150-4F4D-83CC-538BE34A950D}"/>
              </a:ext>
            </a:extLst>
          </p:cNvPr>
          <p:cNvSpPr>
            <a:spLocks xmlns:a="http://schemas.openxmlformats.org/drawingml/2006/main" noGrp="1"/>
          </p:cNvSpPr>
          <p:nvPr/>
        </p:nvSpPr>
        <p:spPr>
          <a:xfrm xmlns:a="http://schemas.openxmlformats.org/drawingml/2006/main">
            <a:off x="762000" y="6257925"/>
            <a:ext cx="9525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Sample proposal / Project Part I</a:t>
            </a:r>
          </a:p>
        </p:txBody>
      </p:sp>
      <p:sp>
        <p:nvSpPr>
          <p:cNvPr id="3" name="page-number">
            <a:extLst xmlns:a="http://schemas.openxmlformats.org/drawingml/2006/main">
              <a:ext uri="{FF2B5EF4-FFF2-40B4-BE49-F238E27FC236}">
                <a16:creationId xmlns:a16="http://schemas.microsoft.com/office/drawing/2014/main" id="{811C22FE-4818-4520-A2DB-98D5347CADF0}"/>
              </a:ext>
            </a:extLst>
          </p:cNvPr>
          <p:cNvSpPr>
            <a:spLocks xmlns:a="http://schemas.openxmlformats.org/drawingml/2006/main" noGrp="1"/>
          </p:cNvSpPr>
          <p:nvPr/>
        </p:nvSpPr>
        <p:spPr>
          <a:xfrm xmlns:a="http://schemas.openxmlformats.org/drawingml/2006/main">
            <a:off x="10801350" y="6257925"/>
            <a:ext cx="6191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06</a:t>
            </a:r>
          </a:p>
        </p:txBody>
      </p:sp>
      <p:sp>
        <p:nvSpPr>
          <p:cNvPr id="4" name="step-number-0">
            <a:extLst xmlns:a="http://schemas.openxmlformats.org/drawingml/2006/main">
              <a:ext uri="{FF2B5EF4-FFF2-40B4-BE49-F238E27FC236}">
                <a16:creationId xmlns:a16="http://schemas.microsoft.com/office/drawing/2014/main" id="{F2B80F54-7653-49EE-A8DF-F27A2693A0C0}"/>
              </a:ext>
            </a:extLst>
          </p:cNvPr>
          <p:cNvSpPr>
            <a:spLocks xmlns:a="http://schemas.openxmlformats.org/drawingml/2006/main" noGrp="1"/>
          </p:cNvSpPr>
          <p:nvPr/>
        </p:nvSpPr>
        <p:spPr>
          <a:xfrm xmlns:a="http://schemas.openxmlformats.org/drawingml/2006/main">
            <a:off x="762000" y="2019300"/>
            <a:ext cx="7905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07F79"/>
                </a:solidFill>
                <a:latin typeface="Arial"/>
                <a:ea typeface="Arial"/>
                <a:cs typeface="Arial"/>
              </a:defRPr>
            </a:pPr>
            <a:r>
              <a:rPr sz="2700" b="1">
                <a:solidFill>
                  <a:srgbClr val="007F79"/>
                </a:solidFill>
                <a:latin typeface="Arial"/>
                <a:ea typeface="Arial"/>
                <a:cs typeface="Arial"/>
              </a:rPr>
              <a:t>01</a:t>
            </a:r>
          </a:p>
        </p:txBody>
      </p:sp>
      <p:sp>
        <p:nvSpPr>
          <p:cNvPr id="5" name="step-0">
            <a:extLst xmlns:a="http://schemas.openxmlformats.org/drawingml/2006/main">
              <a:ext uri="{FF2B5EF4-FFF2-40B4-BE49-F238E27FC236}">
                <a16:creationId xmlns:a16="http://schemas.microsoft.com/office/drawing/2014/main" id="{6730ACC5-2C30-4ABD-BA30-83BCCD276438}"/>
              </a:ext>
            </a:extLst>
          </p:cNvPr>
          <p:cNvSpPr>
            <a:spLocks xmlns:a="http://schemas.openxmlformats.org/drawingml/2006/main" noGrp="1"/>
          </p:cNvSpPr>
          <p:nvPr/>
        </p:nvSpPr>
        <p:spPr>
          <a:xfrm xmlns:a="http://schemas.openxmlformats.org/drawingml/2006/main">
            <a:off x="1762125" y="2019300"/>
            <a:ext cx="9620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213E4A"/>
                </a:solidFill>
                <a:latin typeface="Arial"/>
                <a:ea typeface="Arial"/>
                <a:cs typeface="Arial"/>
              </a:defRPr>
            </a:pPr>
            <a:r>
              <a:rPr sz="2700" b="0">
                <a:solidFill>
                  <a:srgbClr val="213E4A"/>
                </a:solidFill>
                <a:latin typeface="Arial"/>
                <a:ea typeface="Arial"/>
                <a:cs typeface="Arial"/>
              </a:rPr>
              <a:t>Define requirements and compare concepts</a:t>
            </a:r>
          </a:p>
        </p:txBody>
      </p:sp>
      <p:sp>
        <p:nvSpPr>
          <p:cNvPr id="6" name="step-number-1">
            <a:extLst xmlns:a="http://schemas.openxmlformats.org/drawingml/2006/main">
              <a:ext uri="{FF2B5EF4-FFF2-40B4-BE49-F238E27FC236}">
                <a16:creationId xmlns:a16="http://schemas.microsoft.com/office/drawing/2014/main" id="{B876544E-C4AB-499A-9059-EDC0C9A99630}"/>
              </a:ext>
            </a:extLst>
          </p:cNvPr>
          <p:cNvSpPr>
            <a:spLocks xmlns:a="http://schemas.openxmlformats.org/drawingml/2006/main" noGrp="1"/>
          </p:cNvSpPr>
          <p:nvPr/>
        </p:nvSpPr>
        <p:spPr>
          <a:xfrm xmlns:a="http://schemas.openxmlformats.org/drawingml/2006/main">
            <a:off x="762000" y="2943225"/>
            <a:ext cx="7905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07F79"/>
                </a:solidFill>
                <a:latin typeface="Arial"/>
                <a:ea typeface="Arial"/>
                <a:cs typeface="Arial"/>
              </a:defRPr>
            </a:pPr>
            <a:r>
              <a:rPr sz="2700" b="1">
                <a:solidFill>
                  <a:srgbClr val="007F79"/>
                </a:solidFill>
                <a:latin typeface="Arial"/>
                <a:ea typeface="Arial"/>
                <a:cs typeface="Arial"/>
              </a:rPr>
              <a:t>02</a:t>
            </a:r>
          </a:p>
        </p:txBody>
      </p:sp>
      <p:sp>
        <p:nvSpPr>
          <p:cNvPr id="7" name="step-1">
            <a:extLst xmlns:a="http://schemas.openxmlformats.org/drawingml/2006/main">
              <a:ext uri="{FF2B5EF4-FFF2-40B4-BE49-F238E27FC236}">
                <a16:creationId xmlns:a16="http://schemas.microsoft.com/office/drawing/2014/main" id="{FDCAF98A-94A7-4AEB-AEDB-A43836E05C13}"/>
              </a:ext>
            </a:extLst>
          </p:cNvPr>
          <p:cNvSpPr>
            <a:spLocks xmlns:a="http://schemas.openxmlformats.org/drawingml/2006/main" noGrp="1"/>
          </p:cNvSpPr>
          <p:nvPr/>
        </p:nvSpPr>
        <p:spPr>
          <a:xfrm xmlns:a="http://schemas.openxmlformats.org/drawingml/2006/main">
            <a:off x="1762125" y="2943225"/>
            <a:ext cx="9620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213E4A"/>
                </a:solidFill>
                <a:latin typeface="Arial"/>
                <a:ea typeface="Arial"/>
                <a:cs typeface="Arial"/>
              </a:defRPr>
            </a:pPr>
            <a:r>
              <a:rPr sz="2700" b="0">
                <a:solidFill>
                  <a:srgbClr val="213E4A"/>
                </a:solidFill>
                <a:latin typeface="Arial"/>
                <a:ea typeface="Arial"/>
                <a:cs typeface="Arial"/>
              </a:rPr>
              <a:t>Create the CAD model and select materials</a:t>
            </a:r>
          </a:p>
        </p:txBody>
      </p:sp>
      <p:sp>
        <p:nvSpPr>
          <p:cNvPr id="8" name="step-number-2">
            <a:extLst xmlns:a="http://schemas.openxmlformats.org/drawingml/2006/main">
              <a:ext uri="{FF2B5EF4-FFF2-40B4-BE49-F238E27FC236}">
                <a16:creationId xmlns:a16="http://schemas.microsoft.com/office/drawing/2014/main" id="{BACDB130-6A77-4749-9016-75ABCA75BDE9}"/>
              </a:ext>
            </a:extLst>
          </p:cNvPr>
          <p:cNvSpPr>
            <a:spLocks xmlns:a="http://schemas.openxmlformats.org/drawingml/2006/main" noGrp="1"/>
          </p:cNvSpPr>
          <p:nvPr/>
        </p:nvSpPr>
        <p:spPr>
          <a:xfrm xmlns:a="http://schemas.openxmlformats.org/drawingml/2006/main">
            <a:off x="762000" y="3867150"/>
            <a:ext cx="7905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07F79"/>
                </a:solidFill>
                <a:latin typeface="Arial"/>
                <a:ea typeface="Arial"/>
                <a:cs typeface="Arial"/>
              </a:defRPr>
            </a:pPr>
            <a:r>
              <a:rPr sz="2700" b="1">
                <a:solidFill>
                  <a:srgbClr val="007F79"/>
                </a:solidFill>
                <a:latin typeface="Arial"/>
                <a:ea typeface="Arial"/>
                <a:cs typeface="Arial"/>
              </a:rPr>
              <a:t>03</a:t>
            </a:r>
          </a:p>
        </p:txBody>
      </p:sp>
      <p:sp>
        <p:nvSpPr>
          <p:cNvPr id="9" name="step-2">
            <a:extLst xmlns:a="http://schemas.openxmlformats.org/drawingml/2006/main">
              <a:ext uri="{FF2B5EF4-FFF2-40B4-BE49-F238E27FC236}">
                <a16:creationId xmlns:a16="http://schemas.microsoft.com/office/drawing/2014/main" id="{2DD59E80-8E35-4117-9915-3BB1D3F90E11}"/>
              </a:ext>
            </a:extLst>
          </p:cNvPr>
          <p:cNvSpPr>
            <a:spLocks xmlns:a="http://schemas.openxmlformats.org/drawingml/2006/main" noGrp="1"/>
          </p:cNvSpPr>
          <p:nvPr/>
        </p:nvSpPr>
        <p:spPr>
          <a:xfrm xmlns:a="http://schemas.openxmlformats.org/drawingml/2006/main">
            <a:off x="1762125" y="3867150"/>
            <a:ext cx="9620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213E4A"/>
                </a:solidFill>
                <a:latin typeface="Arial"/>
                <a:ea typeface="Arial"/>
                <a:cs typeface="Arial"/>
              </a:defRPr>
            </a:pPr>
            <a:r>
              <a:rPr sz="2700" b="0">
                <a:solidFill>
                  <a:srgbClr val="213E4A"/>
                </a:solidFill>
                <a:latin typeface="Arial"/>
                <a:ea typeface="Arial"/>
                <a:cs typeface="Arial"/>
              </a:rPr>
              <a:t>Check loads with calculations and FEA</a:t>
            </a:r>
          </a:p>
        </p:txBody>
      </p:sp>
      <p:sp>
        <p:nvSpPr>
          <p:cNvPr id="10" name="step-number-3">
            <a:extLst xmlns:a="http://schemas.openxmlformats.org/drawingml/2006/main">
              <a:ext uri="{FF2B5EF4-FFF2-40B4-BE49-F238E27FC236}">
                <a16:creationId xmlns:a16="http://schemas.microsoft.com/office/drawing/2014/main" id="{9FA80158-28B2-462C-B88B-AFDF726A7051}"/>
              </a:ext>
            </a:extLst>
          </p:cNvPr>
          <p:cNvSpPr>
            <a:spLocks xmlns:a="http://schemas.openxmlformats.org/drawingml/2006/main" noGrp="1"/>
          </p:cNvSpPr>
          <p:nvPr/>
        </p:nvSpPr>
        <p:spPr>
          <a:xfrm xmlns:a="http://schemas.openxmlformats.org/drawingml/2006/main">
            <a:off x="762000" y="4791075"/>
            <a:ext cx="7905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07F79"/>
                </a:solidFill>
                <a:latin typeface="Arial"/>
                <a:ea typeface="Arial"/>
                <a:cs typeface="Arial"/>
              </a:defRPr>
            </a:pPr>
            <a:r>
              <a:rPr sz="2700" b="1">
                <a:solidFill>
                  <a:srgbClr val="007F79"/>
                </a:solidFill>
                <a:latin typeface="Arial"/>
                <a:ea typeface="Arial"/>
                <a:cs typeface="Arial"/>
              </a:rPr>
              <a:t>04</a:t>
            </a:r>
          </a:p>
        </p:txBody>
      </p:sp>
      <p:sp>
        <p:nvSpPr>
          <p:cNvPr id="11" name="step-3">
            <a:extLst xmlns:a="http://schemas.openxmlformats.org/drawingml/2006/main">
              <a:ext uri="{FF2B5EF4-FFF2-40B4-BE49-F238E27FC236}">
                <a16:creationId xmlns:a16="http://schemas.microsoft.com/office/drawing/2014/main" id="{1083B6D8-295A-45EC-9267-33EE5496A746}"/>
              </a:ext>
            </a:extLst>
          </p:cNvPr>
          <p:cNvSpPr>
            <a:spLocks xmlns:a="http://schemas.openxmlformats.org/drawingml/2006/main" noGrp="1"/>
          </p:cNvSpPr>
          <p:nvPr/>
        </p:nvSpPr>
        <p:spPr>
          <a:xfrm xmlns:a="http://schemas.openxmlformats.org/drawingml/2006/main">
            <a:off x="1762125" y="4791075"/>
            <a:ext cx="9620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213E4A"/>
                </a:solidFill>
                <a:latin typeface="Arial"/>
                <a:ea typeface="Arial"/>
                <a:cs typeface="Arial"/>
              </a:defRPr>
            </a:pPr>
            <a:r>
              <a:rPr sz="2700" b="0">
                <a:solidFill>
                  <a:srgbClr val="213E4A"/>
                </a:solidFill>
                <a:latin typeface="Arial"/>
                <a:ea typeface="Arial"/>
                <a:cs typeface="Arial"/>
              </a:rPr>
              <a:t>Prepare drawings, cost estimate and test plan</a:t>
            </a:r>
          </a:p>
        </p:txBody>
      </p:sp>
    </p:spTree>
    <p:extLst>
      <p:ext uri="{BB962C8B-B14F-4D97-AF65-F5344CB8AC3E}">
        <p14:creationId xmlns:p14="http://schemas.microsoft.com/office/powerpoint/2010/main" val="172466146"/>
      </p:ext>
    </p:extLst>
  </p:cSld>
</p:sld>
</file>

<file path=ppt/slides/slide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BFD7BD30-B1BF-4670-9107-B080B5427F0A}"/>
              </a:ext>
            </a:extLst>
          </p:cNvPr>
          <p:cNvSpPr>
            <a:spLocks xmlns:a="http://schemas.openxmlformats.org/drawingml/2006/main" noGrp="1"/>
          </p:cNvSpPr>
          <p:nvPr/>
        </p:nvSpPr>
        <p:spPr>
          <a:xfrm xmlns:a="http://schemas.openxmlformats.org/drawingml/2006/main">
            <a:off x="762000" y="590550"/>
            <a:ext cx="106680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3345"/>
                </a:solidFill>
                <a:latin typeface="Arial"/>
                <a:ea typeface="Arial"/>
                <a:cs typeface="Arial"/>
              </a:defRPr>
            </a:pPr>
            <a:r>
              <a:rPr sz="3600" b="1">
                <a:solidFill>
                  <a:srgbClr val="143345"/>
                </a:solidFill>
                <a:latin typeface="Arial"/>
                <a:ea typeface="Arial"/>
                <a:cs typeface="Arial"/>
              </a:rPr>
              <a:t>Expected Outcomes</a:t>
            </a:r>
          </a:p>
        </p:txBody>
      </p:sp>
      <p:sp>
        <p:nvSpPr>
          <p:cNvPr id="2" name="footer">
            <a:extLst xmlns:a="http://schemas.openxmlformats.org/drawingml/2006/main">
              <a:ext uri="{FF2B5EF4-FFF2-40B4-BE49-F238E27FC236}">
                <a16:creationId xmlns:a16="http://schemas.microsoft.com/office/drawing/2014/main" id="{FE11A1E5-4663-4FC4-AF1F-CA2565FB7E0F}"/>
              </a:ext>
            </a:extLst>
          </p:cNvPr>
          <p:cNvSpPr>
            <a:spLocks xmlns:a="http://schemas.openxmlformats.org/drawingml/2006/main" noGrp="1"/>
          </p:cNvSpPr>
          <p:nvPr/>
        </p:nvSpPr>
        <p:spPr>
          <a:xfrm xmlns:a="http://schemas.openxmlformats.org/drawingml/2006/main">
            <a:off x="762000" y="6257925"/>
            <a:ext cx="9525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Sample proposal / Project Part I</a:t>
            </a:r>
          </a:p>
        </p:txBody>
      </p:sp>
      <p:sp>
        <p:nvSpPr>
          <p:cNvPr id="3" name="page-number">
            <a:extLst xmlns:a="http://schemas.openxmlformats.org/drawingml/2006/main">
              <a:ext uri="{FF2B5EF4-FFF2-40B4-BE49-F238E27FC236}">
                <a16:creationId xmlns:a16="http://schemas.microsoft.com/office/drawing/2014/main" id="{8C2BA1A2-FB95-4ECC-BBEC-749C0D55CD7A}"/>
              </a:ext>
            </a:extLst>
          </p:cNvPr>
          <p:cNvSpPr>
            <a:spLocks xmlns:a="http://schemas.openxmlformats.org/drawingml/2006/main" noGrp="1"/>
          </p:cNvSpPr>
          <p:nvPr/>
        </p:nvSpPr>
        <p:spPr>
          <a:xfrm xmlns:a="http://schemas.openxmlformats.org/drawingml/2006/main">
            <a:off x="10801350" y="6257925"/>
            <a:ext cx="6191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873"/>
                </a:solidFill>
                <a:latin typeface="Arial"/>
                <a:ea typeface="Arial"/>
                <a:cs typeface="Arial"/>
              </a:defRPr>
            </a:pPr>
            <a:r>
              <a:rPr sz="1800" b="0">
                <a:solidFill>
                  <a:srgbClr val="526873"/>
                </a:solidFill>
                <a:latin typeface="Arial"/>
                <a:ea typeface="Arial"/>
                <a:cs typeface="Arial"/>
              </a:rPr>
              <a:t>07</a:t>
            </a:r>
          </a:p>
        </p:txBody>
      </p:sp>
      <p:sp>
        <p:nvSpPr>
          <p:cNvPr id="4" name="body-1">
            <a:extLst xmlns:a="http://schemas.openxmlformats.org/drawingml/2006/main">
              <a:ext uri="{FF2B5EF4-FFF2-40B4-BE49-F238E27FC236}">
                <a16:creationId xmlns:a16="http://schemas.microsoft.com/office/drawing/2014/main" id="{B25E9F0A-A24B-41BE-97FB-AB4B3561425C}"/>
              </a:ext>
            </a:extLst>
          </p:cNvPr>
          <p:cNvSpPr>
            <a:spLocks xmlns:a="http://schemas.openxmlformats.org/drawingml/2006/main" noGrp="1"/>
          </p:cNvSpPr>
          <p:nvPr/>
        </p:nvSpPr>
        <p:spPr>
          <a:xfrm xmlns:a="http://schemas.openxmlformats.org/drawingml/2006/main">
            <a:off x="762000" y="209550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213E4A"/>
                </a:solidFill>
                <a:latin typeface="Arial"/>
                <a:ea typeface="Arial"/>
                <a:cs typeface="Arial"/>
              </a:defRPr>
            </a:pPr>
            <a:r>
              <a:rPr sz="2850" b="0">
                <a:solidFill>
                  <a:srgbClr val="213E4A"/>
                </a:solidFill>
                <a:latin typeface="Arial"/>
                <a:ea typeface="Arial"/>
                <a:cs typeface="Arial"/>
              </a:rPr>
              <a:t>A complete CAD assembly with detail drawings</a:t>
            </a:r>
          </a:p>
        </p:txBody>
      </p:sp>
      <p:sp>
        <p:nvSpPr>
          <p:cNvPr id="5" name="body-2">
            <a:extLst xmlns:a="http://schemas.openxmlformats.org/drawingml/2006/main">
              <a:ext uri="{FF2B5EF4-FFF2-40B4-BE49-F238E27FC236}">
                <a16:creationId xmlns:a16="http://schemas.microsoft.com/office/drawing/2014/main" id="{57F76306-7427-440A-9F5E-779D624CC288}"/>
              </a:ext>
            </a:extLst>
          </p:cNvPr>
          <p:cNvSpPr>
            <a:spLocks xmlns:a="http://schemas.openxmlformats.org/drawingml/2006/main" noGrp="1"/>
          </p:cNvSpPr>
          <p:nvPr/>
        </p:nvSpPr>
        <p:spPr>
          <a:xfrm xmlns:a="http://schemas.openxmlformats.org/drawingml/2006/main">
            <a:off x="762000" y="3209925"/>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213E4A"/>
                </a:solidFill>
                <a:latin typeface="Arial"/>
                <a:ea typeface="Arial"/>
                <a:cs typeface="Arial"/>
              </a:defRPr>
            </a:pPr>
            <a:r>
              <a:rPr sz="2850" b="0">
                <a:solidFill>
                  <a:srgbClr val="213E4A"/>
                </a:solidFill>
                <a:latin typeface="Arial"/>
                <a:ea typeface="Arial"/>
                <a:cs typeface="Arial"/>
              </a:rPr>
              <a:t>A design report with load and stability checks</a:t>
            </a:r>
          </a:p>
        </p:txBody>
      </p:sp>
      <p:sp>
        <p:nvSpPr>
          <p:cNvPr id="6" name="body-3">
            <a:extLst xmlns:a="http://schemas.openxmlformats.org/drawingml/2006/main">
              <a:ext uri="{FF2B5EF4-FFF2-40B4-BE49-F238E27FC236}">
                <a16:creationId xmlns:a16="http://schemas.microsoft.com/office/drawing/2014/main" id="{62F80548-E5D5-4068-8143-E48E8D8E7A84}"/>
              </a:ext>
            </a:extLst>
          </p:cNvPr>
          <p:cNvSpPr>
            <a:spLocks xmlns:a="http://schemas.openxmlformats.org/drawingml/2006/main" noGrp="1"/>
          </p:cNvSpPr>
          <p:nvPr/>
        </p:nvSpPr>
        <p:spPr>
          <a:xfrm xmlns:a="http://schemas.openxmlformats.org/drawingml/2006/main">
            <a:off x="762000" y="43243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213E4A"/>
                </a:solidFill>
                <a:latin typeface="Arial"/>
                <a:ea typeface="Arial"/>
                <a:cs typeface="Arial"/>
              </a:defRPr>
            </a:pPr>
            <a:r>
              <a:rPr sz="2850" b="0">
                <a:solidFill>
                  <a:srgbClr val="213E4A"/>
                </a:solidFill>
                <a:latin typeface="Arial"/>
                <a:ea typeface="Arial"/>
                <a:cs typeface="Arial"/>
              </a:rPr>
              <a:t>An initial cost estimate and prototype test plan</a:t>
            </a:r>
          </a:p>
        </p:txBody>
      </p:sp>
      <p:sp>
        <p:nvSpPr>
          <p:cNvPr id="7" name="outcome-disclosure">
            <a:extLst xmlns:a="http://schemas.openxmlformats.org/drawingml/2006/main">
              <a:ext uri="{FF2B5EF4-FFF2-40B4-BE49-F238E27FC236}">
                <a16:creationId xmlns:a16="http://schemas.microsoft.com/office/drawing/2014/main" id="{7BF51BE1-AD0D-45D6-948A-73CD4AAFF045}"/>
              </a:ext>
            </a:extLst>
          </p:cNvPr>
          <p:cNvSpPr>
            <a:spLocks xmlns:a="http://schemas.openxmlformats.org/drawingml/2006/main" noGrp="1"/>
          </p:cNvSpPr>
          <p:nvPr/>
        </p:nvSpPr>
        <p:spPr>
          <a:xfrm xmlns:a="http://schemas.openxmlformats.org/drawingml/2006/main">
            <a:off x="762000" y="5514975"/>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F79"/>
                </a:solidFill>
                <a:latin typeface="Arial"/>
                <a:ea typeface="Arial"/>
                <a:cs typeface="Arial"/>
              </a:defRPr>
            </a:pPr>
            <a:r>
              <a:rPr sz="2025" b="1">
                <a:solidFill>
                  <a:srgbClr val="007F79"/>
                </a:solidFill>
                <a:latin typeface="Arial"/>
                <a:ea typeface="Arial"/>
                <a:cs typeface="Arial"/>
              </a:rPr>
              <a:t>Planned Part I deliverables</a:t>
            </a:r>
          </a:p>
        </p:txBody>
      </p:sp>
    </p:spTree>
    <p:extLst>
      <p:ext uri="{BB962C8B-B14F-4D97-AF65-F5344CB8AC3E}">
        <p14:creationId xmlns:p14="http://schemas.microsoft.com/office/powerpoint/2010/main" val="38620661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2026-09-09T15:49:54.6940000Z</dcterms:created>
  <dcterms:modified xsi:type="dcterms:W3CDTF">2026-09-09T15:49:54.6940000Z</dcterms:modified>
</coreProperties>
</file>